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8" r:id="rId14"/>
    <p:sldId id="273" r:id="rId15"/>
    <p:sldId id="267" r:id="rId16"/>
    <p:sldId id="269" r:id="rId17"/>
    <p:sldId id="272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B913E-0FFD-4542-8465-7B4948494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D931C6-AA42-4FC6-B23F-E175DB6BA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B305E-D914-4820-91CD-B2A5CDA0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2F5FF-01A6-4653-9184-A453C6FB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8F0AE-EB10-46F8-BF57-86C7A30A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3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CF661-4580-499A-B6F5-8020C315F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A2E0B-3BD8-4D2C-8530-38848250A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AE780-F473-418C-84E8-56E9991E8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6E8E6-F6C4-4CE0-BC24-B9D62A63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FCB39-C02F-40A2-930B-896338C4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4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C9FE1D-4391-4E72-B999-DA2BD7A05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6FF17-830B-4930-B22E-0F709AE2A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F3DC5-A2C2-407A-9FCF-44A1CD46C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F03FF-270F-45EA-9A2E-60475122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1919D-EDD8-4D34-A494-000A606D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6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2FC09-F83A-4410-AC6B-5433769D5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229DF-8FB6-4AEB-9A6E-50D7E0F0B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C3BCD-4057-40C2-B2BD-03B483EF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4049-2104-46F8-8269-93394E8D9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BDA07-44EA-42BB-B513-52A7B879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7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2E1E7-7F62-4D6F-8382-9E130F32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9703D-2D07-4FA5-9E4E-EE93890B4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F1A3C-F583-44B4-97F2-83142016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0CCFA-A9D2-4179-879E-E585AB83B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5AA50-3532-4876-B7CB-0D9CA9B1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1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7858F-161D-4026-A47A-6609B1450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E3967-6E91-45C4-90BA-8FD8586C2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8A3F7-DEDA-4B23-9B19-ACC4D4463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3346D1-963B-4F81-A28A-D693BDEF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E766E-B12F-4730-9D4A-A0DA6FAF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EC66A-A3E9-4121-9BD1-5EFF8697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71A0-DC0E-4EC4-9E66-740C6379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9E066-9E3E-4595-893B-73C7FED81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2BE73-C105-4AF5-AF8D-DCC58EBCD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A894E5-6EC7-49EF-BA5D-379B91BAC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EBA6E-08D9-4721-AA27-D7C747B58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96B05-AA4F-48C5-8E98-21EAF23A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18F01-1515-46F6-8C26-D09D4F54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321205-810A-4DAE-BA29-426B49566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6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F72A9-A8A8-4583-AD73-31094D92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7F2E93-B3F0-4973-BC12-CA3870B6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917BC-CC2B-4515-BF3E-D4AFEDA7D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5FF85-EEE1-4AF2-B519-CC54EC49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9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8E307-619C-436A-9560-354868D08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D62DBB-3958-4E05-A210-3D83737D9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0AF27-C45F-4C45-90BB-55894587E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8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5ABCC-8290-4465-9C77-1A7D4720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7D132-DFF8-46FE-9777-6CD6DB041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C5C2F-1C0F-4F9B-A4F7-95B7AA3F6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3E338-08CB-4931-8ACE-EC170F19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478EA-22A2-4C71-B300-78048829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463E19-04BB-433F-80D1-8BEFD045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9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2A0ED-375B-4B1A-B6B1-5CCA947D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8D2E49-EEA6-480D-9D7E-87CC1B968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2198C-39F3-4F2E-876D-5F92C146C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EB811-3C47-4BA1-B0BF-40D212D8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B157B-494B-451C-BE75-D92FA1CD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C24E7-D2FE-4F47-A03E-4520370F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910A54-0A8B-4EF1-8E93-FEA5CE0DD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1B5D6-7AD6-4568-8EF0-93689588A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56743-B0CB-4E31-A7DE-022060C5E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D121-1C99-4934-8AAE-51FCE2DBC18C}" type="datetimeFigureOut">
              <a:rPr lang="en-US" smtClean="0"/>
              <a:t>11-Dec-19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DD636-0D37-4353-8991-8466E5B50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80EFC-E06F-48EB-917C-E2DD7D602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0CB0-44CA-48FF-8C8B-FAEC48E16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5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ast_Turkestan_Islamic_Mov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FB48-E63B-4930-AB08-054E3AB9E7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Der </a:t>
            </a:r>
            <a:r>
              <a:rPr lang="de-DE" dirty="0"/>
              <a:t>Überwachungsstaat in China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1BCAA-F204-457E-8837-F767137FD6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A store inside of a building&#10;&#10;Description automatically generated">
            <a:extLst>
              <a:ext uri="{FF2B5EF4-FFF2-40B4-BE49-F238E27FC236}">
                <a16:creationId xmlns:a16="http://schemas.microsoft.com/office/drawing/2014/main" id="{54AD9316-B99E-43FC-B0A5-B9FBB16D2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A6EE1C-A776-48FB-BA72-D12F5FAD196A}"/>
              </a:ext>
            </a:extLst>
          </p:cNvPr>
          <p:cNvSpPr txBox="1"/>
          <p:nvPr/>
        </p:nvSpPr>
        <p:spPr>
          <a:xfrm>
            <a:off x="0" y="6195025"/>
            <a:ext cx="9418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C0C0C0"/>
                </a:highlight>
              </a:rPr>
              <a:t>Ein </a:t>
            </a:r>
            <a:r>
              <a:rPr lang="en-US" sz="3200" dirty="0" err="1">
                <a:highlight>
                  <a:srgbClr val="C0C0C0"/>
                </a:highlight>
              </a:rPr>
              <a:t>Vortrag</a:t>
            </a:r>
            <a:r>
              <a:rPr lang="en-US" sz="3200" dirty="0">
                <a:highlight>
                  <a:srgbClr val="C0C0C0"/>
                </a:highlight>
              </a:rPr>
              <a:t> von Christoph M</a:t>
            </a:r>
            <a:r>
              <a:rPr lang="de-DE" sz="3200" dirty="0" err="1">
                <a:highlight>
                  <a:srgbClr val="C0C0C0"/>
                </a:highlight>
              </a:rPr>
              <a:t>üller</a:t>
            </a:r>
            <a:r>
              <a:rPr lang="de-DE" sz="3200" dirty="0">
                <a:highlight>
                  <a:srgbClr val="C0C0C0"/>
                </a:highlight>
              </a:rPr>
              <a:t>, Rotary Club Interlaken</a:t>
            </a:r>
            <a:endParaRPr lang="en-US" sz="32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97426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CCCE-5DDF-4877-BC62-AF023747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„Versagen der westlichen Demokratie“ 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8B2CA-72D0-4692-9EB1-6C5AE4199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den Augen Chinas hat die Demokratie versagt (Beginn Versailler Verträge, viele illegale Kriege, verzehrende Wahlkämpfe, Regierungen die sich blockieren)</a:t>
            </a:r>
          </a:p>
          <a:p>
            <a:r>
              <a:rPr lang="de-DE" dirty="0"/>
              <a:t>BER </a:t>
            </a:r>
            <a:r>
              <a:rPr lang="de-DE" dirty="0" err="1"/>
              <a:t>vs</a:t>
            </a:r>
            <a:r>
              <a:rPr lang="de-DE" dirty="0"/>
              <a:t> Beijing </a:t>
            </a:r>
            <a:r>
              <a:rPr lang="de-DE" dirty="0" err="1"/>
              <a:t>Daxing</a:t>
            </a:r>
            <a:endParaRPr lang="de-DE" dirty="0"/>
          </a:p>
          <a:p>
            <a:r>
              <a:rPr lang="de-DE" dirty="0"/>
              <a:t>China boxt 5-Jahres Pläne durch</a:t>
            </a:r>
          </a:p>
          <a:p>
            <a:r>
              <a:rPr lang="de-DE" dirty="0"/>
              <a:t>Zollkrieg mit den USA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03C89F-7AAB-427E-AE63-39180E7CEDF0}"/>
              </a:ext>
            </a:extLst>
          </p:cNvPr>
          <p:cNvSpPr txBox="1"/>
          <p:nvPr/>
        </p:nvSpPr>
        <p:spPr>
          <a:xfrm>
            <a:off x="3187930" y="5597330"/>
            <a:ext cx="8516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„Wir bauen unser eigenes System auf“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10AA018-F0E7-4393-B95A-EEED9FB0757A}"/>
              </a:ext>
            </a:extLst>
          </p:cNvPr>
          <p:cNvSpPr/>
          <p:nvPr/>
        </p:nvSpPr>
        <p:spPr>
          <a:xfrm>
            <a:off x="2019991" y="57089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06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3B485-6F74-4C51-B033-2DBD545D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dirty="0"/>
              <a:t>Unternehmen, die illegal oder in der Grauzone operieren</a:t>
            </a:r>
            <a:br>
              <a:rPr lang="de-DE" dirty="0"/>
            </a:b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CF3DA-E12A-4431-86D4-5EEDED24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Kontrolle und Steuerung von Unternehmen</a:t>
            </a:r>
          </a:p>
          <a:p>
            <a:r>
              <a:rPr lang="de-DE" dirty="0"/>
              <a:t>Schaffung einer zentralen Datenbank der verschiedenen Behörden um Vergehen koordiniert zu erfassen </a:t>
            </a:r>
          </a:p>
          <a:p>
            <a:r>
              <a:rPr lang="de-DE" dirty="0"/>
              <a:t>Bewertung von Bonität und Kreditrisiken im Finanzsektor</a:t>
            </a:r>
          </a:p>
          <a:p>
            <a:r>
              <a:rPr lang="de-DE" dirty="0"/>
              <a:t>Schaffung von schwarzen Listen</a:t>
            </a:r>
          </a:p>
          <a:p>
            <a:r>
              <a:rPr lang="de-DE" dirty="0"/>
              <a:t>Vermeidung von Skandalen</a:t>
            </a:r>
          </a:p>
          <a:p>
            <a:r>
              <a:rPr lang="de-DE" dirty="0"/>
              <a:t>Erhöhung der „Food </a:t>
            </a:r>
            <a:r>
              <a:rPr lang="de-DE" dirty="0" err="1"/>
              <a:t>safety</a:t>
            </a:r>
            <a:r>
              <a:rPr lang="de-DE" dirty="0"/>
              <a:t>“, Kontrolle von Impfstoffen etc.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35440C-2441-482C-A167-34ED3505A875}"/>
              </a:ext>
            </a:extLst>
          </p:cNvPr>
          <p:cNvSpPr txBox="1"/>
          <p:nvPr/>
        </p:nvSpPr>
        <p:spPr>
          <a:xfrm>
            <a:off x="3187930" y="5597330"/>
            <a:ext cx="85163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Unternehmenskontrolle, Vertrauen </a:t>
            </a:r>
            <a:br>
              <a:rPr lang="de-DE" sz="4000" b="1" dirty="0"/>
            </a:br>
            <a:r>
              <a:rPr lang="de-DE" sz="4000" b="1" dirty="0"/>
              <a:t>der Bevölkerung erhöhen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931A31DA-A481-48F6-A954-A3424E0B3EF7}"/>
              </a:ext>
            </a:extLst>
          </p:cNvPr>
          <p:cNvSpPr/>
          <p:nvPr/>
        </p:nvSpPr>
        <p:spPr>
          <a:xfrm>
            <a:off x="2061554" y="60167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37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3B485-6F74-4C51-B033-2DBD545D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Technologische Entwicklung in China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CF3DA-E12A-4431-86D4-5EEDED24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China als Innovator (</a:t>
            </a:r>
            <a:r>
              <a:rPr lang="de-DE" dirty="0" err="1"/>
              <a:t>Ausstoss</a:t>
            </a:r>
            <a:r>
              <a:rPr lang="de-DE" dirty="0"/>
              <a:t> an Forschungspapieren)</a:t>
            </a:r>
          </a:p>
          <a:p>
            <a:r>
              <a:rPr lang="de-DE" dirty="0"/>
              <a:t>China als </a:t>
            </a:r>
            <a:r>
              <a:rPr lang="de-DE" dirty="0" err="1"/>
              <a:t>Adaptor</a:t>
            </a:r>
            <a:r>
              <a:rPr lang="de-DE" dirty="0"/>
              <a:t> (Neue Technologien werden sofort implementiert)</a:t>
            </a:r>
          </a:p>
          <a:p>
            <a:r>
              <a:rPr lang="de-DE" dirty="0"/>
              <a:t>Investition in Gesichtserkennungs- und Überwachungssoftware</a:t>
            </a:r>
          </a:p>
          <a:p>
            <a:r>
              <a:rPr lang="de-DE" dirty="0"/>
              <a:t>Affinität der Bevölkerung gegenüber </a:t>
            </a:r>
            <a:r>
              <a:rPr lang="de-DE" dirty="0" err="1"/>
              <a:t>Social</a:t>
            </a:r>
            <a:r>
              <a:rPr lang="de-DE" dirty="0"/>
              <a:t> Media</a:t>
            </a:r>
          </a:p>
          <a:p>
            <a:r>
              <a:rPr lang="de-DE" dirty="0"/>
              <a:t>Volle Nutzung der </a:t>
            </a:r>
            <a:r>
              <a:rPr lang="de-DE" dirty="0" err="1"/>
              <a:t>smartphones</a:t>
            </a:r>
            <a:r>
              <a:rPr lang="de-DE" dirty="0"/>
              <a:t> (Bezahlung, Bestellung, </a:t>
            </a:r>
            <a:r>
              <a:rPr lang="de-DE" dirty="0" err="1"/>
              <a:t>Social</a:t>
            </a:r>
            <a:r>
              <a:rPr lang="de-DE" dirty="0"/>
              <a:t> Media, Buchungen etc.)</a:t>
            </a:r>
          </a:p>
          <a:p>
            <a:r>
              <a:rPr lang="de-DE" dirty="0"/>
              <a:t>Daten einfach abgreifbar (Bürger hinterfragen Datensammlung des Staates nicht, weniger Sinn für Freiheitsrechte)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35440C-2441-482C-A167-34ED3505A875}"/>
              </a:ext>
            </a:extLst>
          </p:cNvPr>
          <p:cNvSpPr txBox="1"/>
          <p:nvPr/>
        </p:nvSpPr>
        <p:spPr>
          <a:xfrm>
            <a:off x="3187930" y="5597330"/>
            <a:ext cx="85163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Enormer Know-how Vorsprung und Sammlung von Daten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931A31DA-A481-48F6-A954-A3424E0B3EF7}"/>
              </a:ext>
            </a:extLst>
          </p:cNvPr>
          <p:cNvSpPr/>
          <p:nvPr/>
        </p:nvSpPr>
        <p:spPr>
          <a:xfrm>
            <a:off x="2061554" y="60167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45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980D-00A1-4BDD-B15F-4FCCDDEB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7BF5E-D684-4052-9D33-5B74413A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/>
              <a:t>Absolute Kontrolle zur Machtsicherung</a:t>
            </a:r>
            <a:endParaRPr lang="en-US" b="1" dirty="0"/>
          </a:p>
          <a:p>
            <a:r>
              <a:rPr lang="de-DE" b="1" dirty="0"/>
              <a:t>Die USA als „Vorbild“ und Wegbereiter dient zur Absolution</a:t>
            </a:r>
            <a:endParaRPr lang="en-US" b="1" dirty="0"/>
          </a:p>
          <a:p>
            <a:r>
              <a:rPr lang="de-DE" b="1" dirty="0"/>
              <a:t>Kontrollverlust, Sicherheitsängste</a:t>
            </a:r>
            <a:endParaRPr lang="en-US" b="1" dirty="0"/>
          </a:p>
          <a:p>
            <a:r>
              <a:rPr lang="de-DE" b="1" dirty="0"/>
              <a:t>Terrorismus und Separatismus unterdrücken</a:t>
            </a:r>
            <a:endParaRPr lang="en-US" b="1" dirty="0"/>
          </a:p>
          <a:p>
            <a:r>
              <a:rPr lang="de-DE" b="1" dirty="0"/>
              <a:t>Vertrauen in der Bevölkerung schaffen</a:t>
            </a:r>
            <a:endParaRPr lang="en-US" b="1" dirty="0"/>
          </a:p>
          <a:p>
            <a:r>
              <a:rPr lang="de-DE" b="1" dirty="0"/>
              <a:t>Überwachung von Geldströmen </a:t>
            </a:r>
          </a:p>
          <a:p>
            <a:r>
              <a:rPr lang="de-DE" b="1" dirty="0"/>
              <a:t>Erziehung der Bevölkerung (via Bonus Malus System)</a:t>
            </a:r>
            <a:endParaRPr lang="en-US" b="1" dirty="0"/>
          </a:p>
          <a:p>
            <a:r>
              <a:rPr lang="de-DE" b="1" dirty="0"/>
              <a:t>„Wir bauen unser eigenes System auf“</a:t>
            </a:r>
            <a:endParaRPr lang="en-US" b="1" dirty="0"/>
          </a:p>
          <a:p>
            <a:r>
              <a:rPr lang="de-DE" b="1" dirty="0"/>
              <a:t>Unternehmenskontrolle, Vertrauen </a:t>
            </a:r>
            <a:br>
              <a:rPr lang="de-DE" b="1" dirty="0"/>
            </a:br>
            <a:r>
              <a:rPr lang="de-DE" b="1" dirty="0"/>
              <a:t>der Bevölkerung erhöhen</a:t>
            </a:r>
          </a:p>
          <a:p>
            <a:r>
              <a:rPr lang="de-DE" b="1" dirty="0"/>
              <a:t>Enormer Know-how Vorsprung und Sammlung von Daten</a:t>
            </a:r>
            <a:endParaRPr lang="en-US" b="1" dirty="0"/>
          </a:p>
          <a:p>
            <a:endParaRPr lang="de-DE" b="1" dirty="0"/>
          </a:p>
          <a:p>
            <a:endParaRPr lang="en-US" b="1" dirty="0"/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2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980D-00A1-4BDD-B15F-4FCCDDEB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Rechtfertigung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7BF5E-D684-4052-9D33-5B74413A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Kriminalität und illegale Aktivitäten im Keim ersticken</a:t>
            </a:r>
          </a:p>
          <a:p>
            <a:r>
              <a:rPr lang="de-DE" dirty="0"/>
              <a:t>Sicherheit gewährleisten</a:t>
            </a:r>
          </a:p>
          <a:p>
            <a:r>
              <a:rPr lang="de-DE" dirty="0"/>
              <a:t>Separatisten und Terroristen keine Chance geben</a:t>
            </a:r>
          </a:p>
          <a:p>
            <a:r>
              <a:rPr lang="de-DE" dirty="0"/>
              <a:t>Vertrauen der Bevölkerung erlangen</a:t>
            </a:r>
          </a:p>
          <a:p>
            <a:r>
              <a:rPr lang="de-DE" dirty="0"/>
              <a:t>„Unbescholtene Bürger haben nichts zu befürchten“</a:t>
            </a:r>
          </a:p>
          <a:p>
            <a:r>
              <a:rPr lang="de-DE" dirty="0"/>
              <a:t>Durchsetzung von Xi Jinpings Harmonie Werten</a:t>
            </a:r>
          </a:p>
          <a:p>
            <a:r>
              <a:rPr lang="de-DE" dirty="0"/>
              <a:t>Kontrolle von Unternehmen, Eliminierung von schwarzen Schafen </a:t>
            </a:r>
          </a:p>
          <a:p>
            <a:r>
              <a:rPr lang="de-DE" dirty="0"/>
              <a:t>Eindämmung / Eliminierung der Korruption</a:t>
            </a:r>
          </a:p>
          <a:p>
            <a:r>
              <a:rPr lang="de-DE" dirty="0"/>
              <a:t>Machtmonopol einer Technokratischen Regierung: KP beansprucht das alleinige Recht zu wissen was für China gut ist </a:t>
            </a:r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1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8B02D-B761-4366-B303-FDFF07AD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Umsetzung Tools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80B57-EFFB-4882-BE57-D0129EBBF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Kameratechnologie</a:t>
            </a:r>
          </a:p>
          <a:p>
            <a:r>
              <a:rPr lang="de-DE" dirty="0"/>
              <a:t>Überwachungssoftware</a:t>
            </a:r>
          </a:p>
          <a:p>
            <a:r>
              <a:rPr lang="de-DE" dirty="0"/>
              <a:t>Zentrale Datenerfassung, Schwarzlisten</a:t>
            </a:r>
          </a:p>
          <a:p>
            <a:r>
              <a:rPr lang="de-DE" dirty="0"/>
              <a:t>Soziales Punktesystem (Bonus Malus System)</a:t>
            </a:r>
          </a:p>
          <a:p>
            <a:r>
              <a:rPr lang="de-DE" dirty="0"/>
              <a:t>Registrierung von physischen Transfers (Auto, Zug, Flüge, Auslandsreisen)</a:t>
            </a:r>
          </a:p>
          <a:p>
            <a:r>
              <a:rPr lang="de-DE" dirty="0"/>
              <a:t>Analyse Konsumverhalten</a:t>
            </a:r>
          </a:p>
          <a:p>
            <a:r>
              <a:rPr lang="de-DE" dirty="0"/>
              <a:t>Soziale Isolierung bei schwerwiegenden Vergehen und andere </a:t>
            </a:r>
            <a:r>
              <a:rPr lang="de-DE" dirty="0" err="1"/>
              <a:t>Strafmassnahmen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84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1B9C-34D0-4959-82D9-078C87A8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Fragen, die sich der Westen stellen muss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59CF1-E8A7-476C-9166-1B7CE2EE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Wollen wir erhöhte Sicherheit auf Kosten der persönlichen Freiheit resp. des Datenschutzes?</a:t>
            </a:r>
          </a:p>
          <a:p>
            <a:r>
              <a:rPr lang="de-DE" dirty="0"/>
              <a:t>Ist es nicht die Aufgabe des Staates dafür zu sorgen, dass wir uns immer und überall sicher bewegen können (Kriminalität, </a:t>
            </a:r>
            <a:r>
              <a:rPr lang="de-DE" dirty="0" err="1"/>
              <a:t>No-go</a:t>
            </a:r>
            <a:r>
              <a:rPr lang="de-DE" dirty="0"/>
              <a:t> </a:t>
            </a:r>
            <a:r>
              <a:rPr lang="de-DE" dirty="0" err="1"/>
              <a:t>Zones</a:t>
            </a:r>
            <a:r>
              <a:rPr lang="de-DE" dirty="0"/>
              <a:t>, organisiertes Verbrechen etc.)?</a:t>
            </a:r>
          </a:p>
          <a:p>
            <a:r>
              <a:rPr lang="de-DE" dirty="0"/>
              <a:t>Viele Staaten würden / werden das chinesische System übernehmen (Russland, Serbien etc.)</a:t>
            </a:r>
          </a:p>
          <a:p>
            <a:r>
              <a:rPr lang="de-DE" dirty="0"/>
              <a:t>Muss der Westen auf den Zug aufspringen um technologisch mit dabei zu sein? </a:t>
            </a:r>
          </a:p>
          <a:p>
            <a:r>
              <a:rPr lang="de-DE" dirty="0"/>
              <a:t>Werden existierende und zukünftige Flüchtlingsströme eine Überwachung unabdingbar machen?</a:t>
            </a:r>
          </a:p>
          <a:p>
            <a:r>
              <a:rPr lang="de-DE" dirty="0"/>
              <a:t>Überwachung zur Prävention von Sozialbetrug, Steuerhinterziehung etc. </a:t>
            </a:r>
          </a:p>
          <a:p>
            <a:r>
              <a:rPr lang="de-DE" dirty="0"/>
              <a:t>Wer kontrolliert die Überwachung und spricht Belohnungen / Strafen aus? </a:t>
            </a:r>
          </a:p>
          <a:p>
            <a:r>
              <a:rPr lang="de-DE" dirty="0"/>
              <a:t>Wie erstellt man ein gerechtes System?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53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7D8F9-1D23-40FF-AA2D-317B4E19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Ist digitale Überwachung mit Rotary kompatibel?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734CF-6AB1-4D41-A00B-1AC3D52FC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Ist es wahr?</a:t>
            </a:r>
            <a:br>
              <a:rPr lang="de-DE" dirty="0"/>
            </a:br>
            <a:r>
              <a:rPr lang="de-DE" dirty="0"/>
              <a:t>Digitale Überwachung ist ein neutrales Messinstrument, also ja. 	</a:t>
            </a:r>
          </a:p>
          <a:p>
            <a:r>
              <a:rPr lang="de-DE" dirty="0"/>
              <a:t>Ist es fair für alle Beteiligten?</a:t>
            </a:r>
            <a:br>
              <a:rPr lang="de-DE" dirty="0"/>
            </a:br>
            <a:r>
              <a:rPr lang="de-DE" dirty="0"/>
              <a:t>Ja, solange alle gleich behandelt werden.</a:t>
            </a:r>
          </a:p>
          <a:p>
            <a:r>
              <a:rPr lang="de-DE" dirty="0"/>
              <a:t>Wird es Freundschaft und guten Willen fördern?</a:t>
            </a:r>
            <a:br>
              <a:rPr lang="de-DE" dirty="0"/>
            </a:br>
            <a:r>
              <a:rPr lang="de-DE" dirty="0"/>
              <a:t>Ja, solange Bonus und Strafen gerecht sind. Nein sobald Denunziation ein integraler Bestandteil ist.</a:t>
            </a:r>
          </a:p>
          <a:p>
            <a:r>
              <a:rPr lang="de-DE" dirty="0"/>
              <a:t>Wird es dem Wohl aller Beteiligten dienen?</a:t>
            </a:r>
            <a:br>
              <a:rPr lang="de-DE" dirty="0"/>
            </a:br>
            <a:r>
              <a:rPr lang="de-DE" dirty="0"/>
              <a:t>Es wird auf jeden Fall die Sicherheit und soziale Gerechtigkeit erhöhen, solange das System nicht missbraucht wird.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5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7D8F9-1D23-40FF-AA2D-317B4E198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734CF-6AB1-4D41-A00B-1AC3D52FC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technologischen Überwachung kommt auf jeden Fall auch im Westen. Wir müssen uns jetzt und heute damit auseinandersetzen und uns folgende und viele andere Fragen stellen: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Was für ein Preisschild hat Sicherheit?</a:t>
            </a:r>
          </a:p>
          <a:p>
            <a:pPr marL="0" indent="0">
              <a:buNone/>
            </a:pPr>
            <a:r>
              <a:rPr lang="de-DE" b="1" dirty="0"/>
              <a:t>Wie wichtig ist der Datenschutz und wie weit muss / darf er gehen? Resp. wie weit darf / muss die Überwachung gehen? </a:t>
            </a:r>
          </a:p>
          <a:p>
            <a:pPr marL="0" indent="0">
              <a:buNone/>
            </a:pPr>
            <a:r>
              <a:rPr lang="de-DE" b="1" dirty="0"/>
              <a:t>Alte eingesessene Tabus müssen diskutiert und aufgebrochen werden</a:t>
            </a:r>
          </a:p>
          <a:p>
            <a:pPr marL="0" indent="0">
              <a:buNone/>
            </a:pPr>
            <a:r>
              <a:rPr lang="de-DE" b="1" dirty="0"/>
              <a:t>Welche Bereiche werden als Straftaten oder Verfehlungen geahndet?</a:t>
            </a:r>
          </a:p>
          <a:p>
            <a:pPr marL="0" indent="0">
              <a:buNone/>
            </a:pPr>
            <a:r>
              <a:rPr lang="de-DE" b="1" dirty="0"/>
              <a:t>Kann die Überwachung helfen den Reichtum gerechter zu verteilen?</a:t>
            </a:r>
          </a:p>
          <a:p>
            <a:pPr marL="0" indent="0">
              <a:buNone/>
            </a:pPr>
            <a:r>
              <a:rPr lang="de-DE" b="1" dirty="0"/>
              <a:t>Kann eine umfassende Überwachung Kriege verhindern?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0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D0BB0-ACAF-4974-A9FD-B55E4047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Auslöser für den chinesischen Überwachungsstaat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2460-3076-403D-B41F-440C7B63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Konsequente Angst der KP abgelöst zu werden </a:t>
            </a:r>
          </a:p>
          <a:p>
            <a:r>
              <a:rPr lang="de-DE" dirty="0"/>
              <a:t>9/11 und der Krieg gegen den Terror </a:t>
            </a:r>
          </a:p>
          <a:p>
            <a:r>
              <a:rPr lang="de-DE" dirty="0"/>
              <a:t>Zusammenbruch der Sowjet Union </a:t>
            </a:r>
          </a:p>
          <a:p>
            <a:r>
              <a:rPr lang="de-DE" dirty="0"/>
              <a:t>Autonomie Bestrebungen in Xinjiang und Tibet</a:t>
            </a:r>
          </a:p>
          <a:p>
            <a:r>
              <a:rPr lang="de-DE" dirty="0"/>
              <a:t>Terrorattentate in Xinjiang </a:t>
            </a:r>
          </a:p>
          <a:p>
            <a:r>
              <a:rPr lang="de-DE" dirty="0"/>
              <a:t>Massiver Vermögensabzug aus China </a:t>
            </a:r>
          </a:p>
          <a:p>
            <a:r>
              <a:rPr lang="de-DE" dirty="0"/>
              <a:t>Steuerhinterziehungen</a:t>
            </a:r>
          </a:p>
          <a:p>
            <a:r>
              <a:rPr lang="de-DE" dirty="0"/>
              <a:t>Erziehung der Bevölkerung</a:t>
            </a:r>
          </a:p>
          <a:p>
            <a:r>
              <a:rPr lang="de-DE" dirty="0"/>
              <a:t>„Versagen der westlichen Demokratie“</a:t>
            </a:r>
          </a:p>
          <a:p>
            <a:r>
              <a:rPr lang="de-DE" dirty="0"/>
              <a:t>Unternehmen, die illegal oder in der Grauzone operieren </a:t>
            </a:r>
          </a:p>
          <a:p>
            <a:r>
              <a:rPr lang="de-DE" dirty="0"/>
              <a:t>Technologische Entwicklung in China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1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D3C95-4451-482A-AC2C-5B7ECF3E1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Konsequente Angst der KP, abgelöst zu werden 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499D-A029-449A-849E-71FA2152F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9211"/>
          </a:xfrm>
        </p:spPr>
        <p:txBody>
          <a:bodyPr>
            <a:normAutofit/>
          </a:bodyPr>
          <a:lstStyle/>
          <a:p>
            <a:r>
              <a:rPr lang="de-DE" dirty="0"/>
              <a:t>Die Qing Dynastie wurde durch Intellektuelle und Geheimbünde unter Beihilfe niedriger Offiziersränge in der Armee gestürzt </a:t>
            </a:r>
          </a:p>
          <a:p>
            <a:r>
              <a:rPr lang="de-DE" dirty="0"/>
              <a:t>Studentenunruhen und Massenproteste wie 1989 </a:t>
            </a:r>
          </a:p>
          <a:p>
            <a:r>
              <a:rPr lang="de-DE" dirty="0"/>
              <a:t>Hongkong Demos </a:t>
            </a:r>
          </a:p>
          <a:p>
            <a:r>
              <a:rPr lang="de-DE" dirty="0"/>
              <a:t>Über 6 Attentate auf Xi Jinping </a:t>
            </a:r>
          </a:p>
          <a:p>
            <a:r>
              <a:rPr lang="de-DE" dirty="0"/>
              <a:t>Konflikte innerhalb der Partei (Anti-</a:t>
            </a:r>
            <a:r>
              <a:rPr lang="de-DE" dirty="0" err="1"/>
              <a:t>Korruptions</a:t>
            </a:r>
            <a:r>
              <a:rPr lang="de-DE" dirty="0"/>
              <a:t> Kampagne, Beijing </a:t>
            </a:r>
            <a:r>
              <a:rPr lang="de-DE" dirty="0" err="1"/>
              <a:t>vs</a:t>
            </a:r>
            <a:r>
              <a:rPr lang="de-DE" dirty="0"/>
              <a:t> Shanghai, Hardliner </a:t>
            </a:r>
            <a:r>
              <a:rPr lang="de-DE" dirty="0" err="1"/>
              <a:t>vs</a:t>
            </a:r>
            <a:r>
              <a:rPr lang="de-DE" dirty="0"/>
              <a:t> Reformer) </a:t>
            </a:r>
          </a:p>
          <a:p>
            <a:endParaRPr lang="de-DE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1A9FA591-3A64-48AD-8C54-FC0CFD633FB2}"/>
              </a:ext>
            </a:extLst>
          </p:cNvPr>
          <p:cNvSpPr/>
          <p:nvPr/>
        </p:nvSpPr>
        <p:spPr>
          <a:xfrm>
            <a:off x="2053243" y="57089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1652C7-9C8A-483B-A389-4682871210F4}"/>
              </a:ext>
            </a:extLst>
          </p:cNvPr>
          <p:cNvSpPr txBox="1"/>
          <p:nvPr/>
        </p:nvSpPr>
        <p:spPr>
          <a:xfrm>
            <a:off x="3187931" y="5597330"/>
            <a:ext cx="8240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Absolute Kontrolle zu jedem Preis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2329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7B481-7CB7-48D9-A23B-240510673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9/11 und der Krieg gegen den Terror 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073EC-AE3A-4A67-B1AD-ACDDE2318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015" y="1468340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de-DE" dirty="0"/>
              <a:t>9/11 war der Vorwand um den Kampf gegen den Terror auszurufen (Gitmo, illegale Kriege)</a:t>
            </a:r>
          </a:p>
          <a:p>
            <a:r>
              <a:rPr lang="de-DE" dirty="0"/>
              <a:t>Islamisierung und Terror als Vorwand zur Bildung eines Überwachungsstaat (Homeland Security)</a:t>
            </a:r>
          </a:p>
          <a:p>
            <a:r>
              <a:rPr lang="de-DE" dirty="0"/>
              <a:t>Krieg gegen Terror basiert auf Lügen, Unwahrheiten und falschen Tatsachen (illegale Kriege wie u.a. Irak, Libyen, Syrien oder auch Vietnam)</a:t>
            </a:r>
          </a:p>
          <a:p>
            <a:r>
              <a:rPr lang="de-DE" dirty="0"/>
              <a:t>Medien, die auf Linie berichten (keine kritische Hinterfragung von 9/11 und der illegalen Kriege – Verunglimpfung von „Verschwörungstheoretikern“). China ist sich bewusst, dass die westliche Presse von den Regierungen, hauptsächlich der USA, gesteuert wird.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C54DAD-F120-4EBA-B4D5-B9AC651A69C5}"/>
              </a:ext>
            </a:extLst>
          </p:cNvPr>
          <p:cNvSpPr txBox="1"/>
          <p:nvPr/>
        </p:nvSpPr>
        <p:spPr>
          <a:xfrm>
            <a:off x="3187931" y="5534561"/>
            <a:ext cx="8240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Die USA als „Vorbild“ und Wegbereiter dient zur Absolution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AF437002-7012-4F18-BB0C-ADD6C3ECAA2D}"/>
              </a:ext>
            </a:extLst>
          </p:cNvPr>
          <p:cNvSpPr/>
          <p:nvPr/>
        </p:nvSpPr>
        <p:spPr>
          <a:xfrm>
            <a:off x="2034389" y="60082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5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74886-53FF-4A9F-9510-3A8D4A44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Zusammenbruch der Sowjet Union 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33CD5-9284-4408-B7D6-F03425DFC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Zusammenbruch der Sowjetunion als Negativbeispiel für China </a:t>
            </a:r>
          </a:p>
          <a:p>
            <a:r>
              <a:rPr lang="de-DE" dirty="0"/>
              <a:t>Die dadurch aufflammende Krisen in der Ex Sowjet Union (Moskau 1993, Geiselnahme von Beslan)</a:t>
            </a:r>
          </a:p>
          <a:p>
            <a:r>
              <a:rPr lang="de-DE" dirty="0"/>
              <a:t>Ukraine Krise, Kalter Krieg 2.0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DBCC2-7EF8-466D-A85A-8FEF03E3AAE7}"/>
              </a:ext>
            </a:extLst>
          </p:cNvPr>
          <p:cNvSpPr txBox="1"/>
          <p:nvPr/>
        </p:nvSpPr>
        <p:spPr>
          <a:xfrm>
            <a:off x="3187931" y="5597330"/>
            <a:ext cx="8240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Kontrollverlust, Sicherheitsängste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802E5CF-C616-4BDB-AA38-D5963C5A8405}"/>
              </a:ext>
            </a:extLst>
          </p:cNvPr>
          <p:cNvSpPr/>
          <p:nvPr/>
        </p:nvSpPr>
        <p:spPr>
          <a:xfrm>
            <a:off x="2053243" y="57089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81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C2A1-0D14-4087-A36C-526A7443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Autonomie Bestrebungen in Xinjiang und Tibet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F8661-4664-4869-ABDC-8A757A7AC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Islamisierung und Terror in Xinjiang (Anschläge in </a:t>
            </a:r>
            <a:r>
              <a:rPr lang="de-DE" dirty="0" err="1"/>
              <a:t>Urumqi</a:t>
            </a:r>
            <a:r>
              <a:rPr lang="de-DE" dirty="0"/>
              <a:t> 93, 97, 07-16), Anschlag in Kunming</a:t>
            </a:r>
          </a:p>
          <a:p>
            <a:r>
              <a:rPr lang="de-DE" dirty="0"/>
              <a:t>Selbstverbrennungen in Tibet </a:t>
            </a:r>
          </a:p>
          <a:p>
            <a:r>
              <a:rPr lang="en-US" u="sng" dirty="0">
                <a:hlinkClick r:id="rId2" tooltip="East Turkestan Islamic Moveme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East Turkestan Islamic Movement</a:t>
            </a:r>
            <a:r>
              <a:rPr lang="en-US" u="sng" dirty="0"/>
              <a:t> </a:t>
            </a:r>
            <a:r>
              <a:rPr lang="en-US" dirty="0"/>
              <a:t>(ETIM), </a:t>
            </a:r>
            <a:r>
              <a:rPr lang="en-US" dirty="0" err="1"/>
              <a:t>Islamische</a:t>
            </a:r>
            <a:r>
              <a:rPr lang="en-US" dirty="0"/>
              <a:t> Turkestan </a:t>
            </a:r>
            <a:r>
              <a:rPr lang="en-US" dirty="0" err="1"/>
              <a:t>Partei</a:t>
            </a:r>
            <a:endParaRPr lang="en-US" dirty="0"/>
          </a:p>
          <a:p>
            <a:r>
              <a:rPr lang="en-US" dirty="0" err="1"/>
              <a:t>Gesichtsverlust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der Han </a:t>
            </a:r>
            <a:r>
              <a:rPr lang="en-US" dirty="0" err="1"/>
              <a:t>Bevölkerung</a:t>
            </a:r>
            <a:r>
              <a:rPr lang="en-US" dirty="0"/>
              <a:t> (93%)</a:t>
            </a:r>
          </a:p>
          <a:p>
            <a:r>
              <a:rPr lang="en-US" dirty="0" err="1"/>
              <a:t>Kontroverse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dem </a:t>
            </a:r>
            <a:r>
              <a:rPr lang="en-US" dirty="0" err="1"/>
              <a:t>Westen</a:t>
            </a:r>
            <a:r>
              <a:rPr lang="en-US" dirty="0"/>
              <a:t> (“Was </a:t>
            </a:r>
            <a:r>
              <a:rPr lang="en-US" dirty="0" err="1"/>
              <a:t>Ihr</a:t>
            </a:r>
            <a:r>
              <a:rPr lang="en-US" dirty="0"/>
              <a:t> </a:t>
            </a:r>
            <a:r>
              <a:rPr lang="en-US" dirty="0" err="1"/>
              <a:t>dürft</a:t>
            </a:r>
            <a:r>
              <a:rPr lang="en-US" dirty="0"/>
              <a:t>, </a:t>
            </a:r>
            <a:r>
              <a:rPr lang="en-US" dirty="0" err="1"/>
              <a:t>dürfen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auch</a:t>
            </a:r>
            <a:r>
              <a:rPr lang="en-US" dirty="0"/>
              <a:t>”)</a:t>
            </a:r>
          </a:p>
          <a:p>
            <a:r>
              <a:rPr lang="en-US" dirty="0"/>
              <a:t>“</a:t>
            </a:r>
            <a:r>
              <a:rPr lang="en-US" dirty="0" err="1"/>
              <a:t>Berufliche</a:t>
            </a:r>
            <a:r>
              <a:rPr lang="en-US" dirty="0"/>
              <a:t> </a:t>
            </a:r>
            <a:r>
              <a:rPr lang="en-US" dirty="0" err="1"/>
              <a:t>Ausbildungslager</a:t>
            </a:r>
            <a:r>
              <a:rPr lang="en-US" dirty="0"/>
              <a:t>” in Xinjiang (“Die USA </a:t>
            </a:r>
            <a:r>
              <a:rPr lang="en-US" dirty="0" err="1"/>
              <a:t>haben</a:t>
            </a:r>
            <a:r>
              <a:rPr lang="en-US" dirty="0"/>
              <a:t> ja </a:t>
            </a:r>
            <a:r>
              <a:rPr lang="en-US" dirty="0" err="1"/>
              <a:t>auch</a:t>
            </a:r>
            <a:r>
              <a:rPr lang="en-US" dirty="0"/>
              <a:t> Gitmo”)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19CFEC-2427-41F1-8A8D-0AEF71C4B487}"/>
              </a:ext>
            </a:extLst>
          </p:cNvPr>
          <p:cNvSpPr txBox="1"/>
          <p:nvPr/>
        </p:nvSpPr>
        <p:spPr>
          <a:xfrm>
            <a:off x="3187931" y="5597330"/>
            <a:ext cx="8240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Terrorismus und Separatismus unterdrücken</a:t>
            </a:r>
            <a:endParaRPr lang="en-US" sz="4000" b="1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490B7C8-C579-42AA-8F4E-77E865EF4C57}"/>
              </a:ext>
            </a:extLst>
          </p:cNvPr>
          <p:cNvSpPr/>
          <p:nvPr/>
        </p:nvSpPr>
        <p:spPr>
          <a:xfrm>
            <a:off x="2003366" y="60167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64FE9-D846-438C-88A5-4120714C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Massiver Vermögensabzug aus China 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42EFF-8D94-4E8B-9C8E-AD8E0293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Parteikader, die Korruptions- und illegal abgeschöpfte Gelder im Ausland in Sicherheit bringen</a:t>
            </a:r>
          </a:p>
          <a:p>
            <a:r>
              <a:rPr lang="de-DE" dirty="0"/>
              <a:t>Misswirtschaft </a:t>
            </a:r>
          </a:p>
          <a:p>
            <a:r>
              <a:rPr lang="de-DE" dirty="0"/>
              <a:t>Überwachung der Parteikader und ihres Konsumverhaltens</a:t>
            </a:r>
          </a:p>
          <a:p>
            <a:r>
              <a:rPr lang="de-DE" dirty="0"/>
              <a:t>Bo </a:t>
            </a:r>
            <a:r>
              <a:rPr lang="de-DE" dirty="0" err="1"/>
              <a:t>Xilai</a:t>
            </a:r>
            <a:r>
              <a:rPr lang="de-DE" dirty="0"/>
              <a:t> Affäre </a:t>
            </a:r>
          </a:p>
          <a:p>
            <a:r>
              <a:rPr lang="de-DE" dirty="0"/>
              <a:t>Anti-</a:t>
            </a:r>
            <a:r>
              <a:rPr lang="de-DE" dirty="0" err="1"/>
              <a:t>Korruptions</a:t>
            </a:r>
            <a:r>
              <a:rPr lang="de-DE" dirty="0"/>
              <a:t> Kampagne „</a:t>
            </a:r>
            <a:r>
              <a:rPr lang="de-DE" dirty="0" err="1"/>
              <a:t>Catching</a:t>
            </a:r>
            <a:r>
              <a:rPr lang="de-DE" dirty="0"/>
              <a:t> flies and </a:t>
            </a:r>
            <a:r>
              <a:rPr lang="de-DE" dirty="0" err="1"/>
              <a:t>tigers</a:t>
            </a:r>
            <a:r>
              <a:rPr lang="de-DE" dirty="0"/>
              <a:t>“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779EE5-D606-4033-BA47-0EF8220FD6B6}"/>
              </a:ext>
            </a:extLst>
          </p:cNvPr>
          <p:cNvSpPr txBox="1"/>
          <p:nvPr/>
        </p:nvSpPr>
        <p:spPr>
          <a:xfrm>
            <a:off x="3187930" y="5597330"/>
            <a:ext cx="8516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Vertrauen in der Bevölkerung schaffen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E5F5E2AA-20DD-46AD-B270-BF9A7D9CDEE9}"/>
              </a:ext>
            </a:extLst>
          </p:cNvPr>
          <p:cNvSpPr/>
          <p:nvPr/>
        </p:nvSpPr>
        <p:spPr>
          <a:xfrm>
            <a:off x="2028304" y="57564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6C8C8-3FF1-4D0B-9D1B-06B029E34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Steuerhinterziehungen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07882-27BC-4E63-9413-1E3E7810F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Kaum ein/e Chinese / Chinesin bezahlt die Steuern korrekt, da viele Nebeneinnahme generiert werden </a:t>
            </a:r>
          </a:p>
          <a:p>
            <a:r>
              <a:rPr lang="de-DE" dirty="0"/>
              <a:t>Unbequeme Bürger können schnell wegen Steuerhinterziehung versorgt werden (z.B. Ai </a:t>
            </a:r>
            <a:r>
              <a:rPr lang="de-DE" dirty="0" err="1"/>
              <a:t>WeiWei</a:t>
            </a:r>
            <a:r>
              <a:rPr lang="de-DE" dirty="0"/>
              <a:t>)</a:t>
            </a:r>
          </a:p>
          <a:p>
            <a:r>
              <a:rPr lang="de-DE" dirty="0"/>
              <a:t>Geldwäsche (RMB 50K ATM Regel)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D298E-5DDE-4357-9EA9-1797F0BE84D5}"/>
              </a:ext>
            </a:extLst>
          </p:cNvPr>
          <p:cNvSpPr txBox="1"/>
          <p:nvPr/>
        </p:nvSpPr>
        <p:spPr>
          <a:xfrm>
            <a:off x="3178202" y="5905106"/>
            <a:ext cx="8516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Überwachung von Geldströmen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A2FF959-FD0A-43AE-B5E6-25498F2BB0CF}"/>
              </a:ext>
            </a:extLst>
          </p:cNvPr>
          <p:cNvSpPr/>
          <p:nvPr/>
        </p:nvSpPr>
        <p:spPr>
          <a:xfrm>
            <a:off x="2019991" y="60167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04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18DD1-80E9-4B9D-9CC9-094CB985A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Erziehung der Bevölkerung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BEFA1-4C03-4C83-A862-A5EEB507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Negatives Image von chinesischen Touristen</a:t>
            </a:r>
          </a:p>
          <a:p>
            <a:r>
              <a:rPr lang="de-DE" dirty="0"/>
              <a:t>Schlechtes Benehmen (kein Anstehen, „Just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myself</a:t>
            </a:r>
            <a:r>
              <a:rPr lang="de-DE" dirty="0"/>
              <a:t> and I“, Problematik der Soforthilfe bei Unfällen, Immer mehr Übergriffe auf medizinisches Personal, Angriffe auf Schulen oder Kindergärten)</a:t>
            </a:r>
          </a:p>
          <a:p>
            <a:r>
              <a:rPr lang="de-DE" dirty="0"/>
              <a:t>Schlechte Manieren im </a:t>
            </a:r>
            <a:r>
              <a:rPr lang="de-DE" dirty="0" err="1"/>
              <a:t>Strassenverkehr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49ACE0-4D2A-4983-BCC2-F126EDC49F88}"/>
              </a:ext>
            </a:extLst>
          </p:cNvPr>
          <p:cNvSpPr txBox="1"/>
          <p:nvPr/>
        </p:nvSpPr>
        <p:spPr>
          <a:xfrm>
            <a:off x="3187930" y="5597330"/>
            <a:ext cx="8516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/>
              <a:t>Erziehung via Bonus Malus System</a:t>
            </a:r>
            <a:endParaRPr lang="en-US" sz="40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AEADD6B-E62B-439B-9529-8C375221D6AE}"/>
              </a:ext>
            </a:extLst>
          </p:cNvPr>
          <p:cNvSpPr/>
          <p:nvPr/>
        </p:nvSpPr>
        <p:spPr>
          <a:xfrm>
            <a:off x="2019991" y="57089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3680</TotalTime>
  <Words>1158</Words>
  <Application>Microsoft Office PowerPoint</Application>
  <PresentationFormat>Widescreen</PresentationFormat>
  <Paragraphs>138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Der Überwachungsstaat in China </vt:lpstr>
      <vt:lpstr>Auslöser für den chinesischen Überwachungsstaat </vt:lpstr>
      <vt:lpstr>Konsequente Angst der KP, abgelöst zu werden  </vt:lpstr>
      <vt:lpstr>9/11 und der Krieg gegen den Terror  </vt:lpstr>
      <vt:lpstr>Zusammenbruch der Sowjet Union  </vt:lpstr>
      <vt:lpstr>Autonomie Bestrebungen in Xinjiang und Tibet </vt:lpstr>
      <vt:lpstr>Massiver Vermögensabzug aus China  </vt:lpstr>
      <vt:lpstr>Steuerhinterziehungen </vt:lpstr>
      <vt:lpstr>Erziehung der Bevölkerung </vt:lpstr>
      <vt:lpstr>„Versagen der westlichen Demokratie“  </vt:lpstr>
      <vt:lpstr> Unternehmen, die illegal oder in der Grauzone operieren  </vt:lpstr>
      <vt:lpstr>Technologische Entwicklung in China </vt:lpstr>
      <vt:lpstr>Zusammenfassung</vt:lpstr>
      <vt:lpstr>Rechtfertigung</vt:lpstr>
      <vt:lpstr>Umsetzung Tools </vt:lpstr>
      <vt:lpstr>Fragen, die sich der Westen stellen muss</vt:lpstr>
      <vt:lpstr>Ist digitale Überwachung mit Rotary kompatibel? </vt:lpstr>
      <vt:lpstr>Fazit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 Mueller</dc:creator>
  <cp:lastModifiedBy>Christoph Mueller</cp:lastModifiedBy>
  <cp:revision>53</cp:revision>
  <dcterms:created xsi:type="dcterms:W3CDTF">2019-10-31T10:07:17Z</dcterms:created>
  <dcterms:modified xsi:type="dcterms:W3CDTF">2019-12-11T08:00:22Z</dcterms:modified>
</cp:coreProperties>
</file>